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91" r:id="rId5"/>
    <p:sldId id="338" r:id="rId6"/>
    <p:sldId id="342" r:id="rId7"/>
    <p:sldId id="350" r:id="rId8"/>
    <p:sldId id="347" r:id="rId9"/>
    <p:sldId id="351" r:id="rId10"/>
    <p:sldId id="378" r:id="rId11"/>
    <p:sldId id="377" r:id="rId12"/>
    <p:sldId id="382" r:id="rId13"/>
    <p:sldId id="383" r:id="rId14"/>
    <p:sldId id="398" r:id="rId15"/>
    <p:sldId id="385" r:id="rId16"/>
    <p:sldId id="402" r:id="rId17"/>
    <p:sldId id="403" r:id="rId18"/>
    <p:sldId id="406" r:id="rId19"/>
    <p:sldId id="415" r:id="rId20"/>
    <p:sldId id="419" r:id="rId21"/>
    <p:sldId id="420" r:id="rId22"/>
    <p:sldId id="411" r:id="rId23"/>
    <p:sldId id="384" r:id="rId24"/>
    <p:sldId id="387" r:id="rId25"/>
    <p:sldId id="392" r:id="rId26"/>
    <p:sldId id="422" r:id="rId27"/>
    <p:sldId id="394" r:id="rId28"/>
    <p:sldId id="397" r:id="rId29"/>
    <p:sldId id="395" r:id="rId30"/>
    <p:sldId id="407" r:id="rId31"/>
    <p:sldId id="401" r:id="rId32"/>
    <p:sldId id="409" r:id="rId33"/>
    <p:sldId id="408" r:id="rId34"/>
    <p:sldId id="389" r:id="rId35"/>
    <p:sldId id="421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F00"/>
    <a:srgbClr val="000644"/>
    <a:srgbClr val="B8A1FF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F7ACB7-81BE-4DB9-8E0B-C71D1BD88361}" v="1" dt="2021-10-17T19:15:42.378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F5F7ACB7-81BE-4DB9-8E0B-C71D1BD88361}"/>
    <pc:docChg chg="custSel addSld delSld modSld">
      <pc:chgData name="Stijn Weijermars" userId="2933e1d2-70ff-47b3-ad61-d61e32fda646" providerId="ADAL" clId="{F5F7ACB7-81BE-4DB9-8E0B-C71D1BD88361}" dt="2021-10-18T07:49:52.769" v="56" actId="14100"/>
      <pc:docMkLst>
        <pc:docMk/>
      </pc:docMkLst>
      <pc:sldChg chg="del">
        <pc:chgData name="Stijn Weijermars" userId="2933e1d2-70ff-47b3-ad61-d61e32fda646" providerId="ADAL" clId="{F5F7ACB7-81BE-4DB9-8E0B-C71D1BD88361}" dt="2021-10-17T19:19:25.641" v="40" actId="47"/>
        <pc:sldMkLst>
          <pc:docMk/>
          <pc:sldMk cId="439170834" sldId="388"/>
        </pc:sldMkLst>
      </pc:sldChg>
      <pc:sldChg chg="modSp mod">
        <pc:chgData name="Stijn Weijermars" userId="2933e1d2-70ff-47b3-ad61-d61e32fda646" providerId="ADAL" clId="{F5F7ACB7-81BE-4DB9-8E0B-C71D1BD88361}" dt="2021-10-17T19:17:33.971" v="39" actId="14100"/>
        <pc:sldMkLst>
          <pc:docMk/>
          <pc:sldMk cId="2992948956" sldId="392"/>
        </pc:sldMkLst>
        <pc:spChg chg="mod">
          <ac:chgData name="Stijn Weijermars" userId="2933e1d2-70ff-47b3-ad61-d61e32fda646" providerId="ADAL" clId="{F5F7ACB7-81BE-4DB9-8E0B-C71D1BD88361}" dt="2021-10-17T19:17:33.971" v="39" actId="14100"/>
          <ac:spMkLst>
            <pc:docMk/>
            <pc:sldMk cId="2992948956" sldId="392"/>
            <ac:spMk id="2" creationId="{00000000-0000-0000-0000-000000000000}"/>
          </ac:spMkLst>
        </pc:spChg>
        <pc:picChg chg="mod modCrop">
          <ac:chgData name="Stijn Weijermars" userId="2933e1d2-70ff-47b3-ad61-d61e32fda646" providerId="ADAL" clId="{F5F7ACB7-81BE-4DB9-8E0B-C71D1BD88361}" dt="2021-10-17T19:17:23.794" v="38" actId="1036"/>
          <ac:picMkLst>
            <pc:docMk/>
            <pc:sldMk cId="2992948956" sldId="392"/>
            <ac:picMk id="6" creationId="{00000000-0000-0000-0000-000000000000}"/>
          </ac:picMkLst>
        </pc:picChg>
      </pc:sldChg>
      <pc:sldChg chg="modSp mod">
        <pc:chgData name="Stijn Weijermars" userId="2933e1d2-70ff-47b3-ad61-d61e32fda646" providerId="ADAL" clId="{F5F7ACB7-81BE-4DB9-8E0B-C71D1BD88361}" dt="2021-10-17T19:19:36.086" v="41" actId="1076"/>
        <pc:sldMkLst>
          <pc:docMk/>
          <pc:sldMk cId="2691077283" sldId="394"/>
        </pc:sldMkLst>
        <pc:picChg chg="mod">
          <ac:chgData name="Stijn Weijermars" userId="2933e1d2-70ff-47b3-ad61-d61e32fda646" providerId="ADAL" clId="{F5F7ACB7-81BE-4DB9-8E0B-C71D1BD88361}" dt="2021-10-17T19:19:36.086" v="41" actId="1076"/>
          <ac:picMkLst>
            <pc:docMk/>
            <pc:sldMk cId="2691077283" sldId="394"/>
            <ac:picMk id="4" creationId="{00000000-0000-0000-0000-000000000000}"/>
          </ac:picMkLst>
        </pc:picChg>
      </pc:sldChg>
      <pc:sldChg chg="addSp delSp modSp new mod">
        <pc:chgData name="Stijn Weijermars" userId="2933e1d2-70ff-47b3-ad61-d61e32fda646" providerId="ADAL" clId="{F5F7ACB7-81BE-4DB9-8E0B-C71D1BD88361}" dt="2021-10-18T07:49:52.769" v="56" actId="14100"/>
        <pc:sldMkLst>
          <pc:docMk/>
          <pc:sldMk cId="2728992973" sldId="422"/>
        </pc:sldMkLst>
        <pc:spChg chg="mod">
          <ac:chgData name="Stijn Weijermars" userId="2933e1d2-70ff-47b3-ad61-d61e32fda646" providerId="ADAL" clId="{F5F7ACB7-81BE-4DB9-8E0B-C71D1BD88361}" dt="2021-10-18T07:49:45.662" v="53" actId="14100"/>
          <ac:spMkLst>
            <pc:docMk/>
            <pc:sldMk cId="2728992973" sldId="422"/>
            <ac:spMk id="2" creationId="{29B2B0BA-D9FB-4167-842A-D01BE93C6D9A}"/>
          </ac:spMkLst>
        </pc:spChg>
        <pc:spChg chg="del">
          <ac:chgData name="Stijn Weijermars" userId="2933e1d2-70ff-47b3-ad61-d61e32fda646" providerId="ADAL" clId="{F5F7ACB7-81BE-4DB9-8E0B-C71D1BD88361}" dt="2021-10-18T07:49:40.039" v="52" actId="22"/>
          <ac:spMkLst>
            <pc:docMk/>
            <pc:sldMk cId="2728992973" sldId="422"/>
            <ac:spMk id="3" creationId="{8CDC2F88-BE70-42A6-AFE8-2F3CA4F580BC}"/>
          </ac:spMkLst>
        </pc:spChg>
        <pc:picChg chg="add mod ord">
          <ac:chgData name="Stijn Weijermars" userId="2933e1d2-70ff-47b3-ad61-d61e32fda646" providerId="ADAL" clId="{F5F7ACB7-81BE-4DB9-8E0B-C71D1BD88361}" dt="2021-10-18T07:49:52.769" v="56" actId="14100"/>
          <ac:picMkLst>
            <pc:docMk/>
            <pc:sldMk cId="2728992973" sldId="422"/>
            <ac:picMk id="5" creationId="{D2AA6697-9C68-405E-9106-B0C6DB38B9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375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Bv biodiesel</a:t>
            </a:r>
            <a:r>
              <a:rPr lang="nl-NL" baseline="0" dirty="0"/>
              <a:t> van koolzaad </a:t>
            </a:r>
            <a:r>
              <a:rPr lang="nl-NL" baseline="0" dirty="0" err="1"/>
              <a:t>ipv</a:t>
            </a:r>
            <a:r>
              <a:rPr lang="nl-NL" baseline="0" dirty="0"/>
              <a:t> diesel, top!</a:t>
            </a:r>
          </a:p>
          <a:p>
            <a:r>
              <a:rPr lang="nl-NL" baseline="0" dirty="0"/>
              <a:t>Maar indirecte ontbossing want koolzaad ook gebruikt in voedingsindustrie bv chocopasta &gt; nu over op palmolie &gt; kap bos voor aanplant palmplantage &gt; negatief neveneffect dat mogelijk wel groter is….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9496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Bladzijde 27 de verborgen impact.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663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671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Eten en drinken meer dan koken en koelen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85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290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73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56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ingenieur.nl/artikel/energie-technologiekaart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8706" y="1557644"/>
            <a:ext cx="2761801" cy="37427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Ondertitel 4"/>
          <p:cNvSpPr txBox="1">
            <a:spLocks/>
          </p:cNvSpPr>
          <p:nvPr/>
        </p:nvSpPr>
        <p:spPr>
          <a:xfrm>
            <a:off x="592836" y="5709805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68998"/>
                </a:solidFill>
              </a:rPr>
              <a:t>Verborgen Impact Herhaling</a:t>
            </a:r>
          </a:p>
          <a:p>
            <a:endParaRPr lang="nl-NL" dirty="0">
              <a:solidFill>
                <a:srgbClr val="068998"/>
              </a:solidFill>
            </a:endParaRPr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-473964" y="2227138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 dirty="0">
                <a:solidFill>
                  <a:srgbClr val="068998"/>
                </a:solidFill>
              </a:rPr>
              <a:t>Stad en mens</a:t>
            </a:r>
            <a:br>
              <a:rPr lang="nl-NL" dirty="0">
                <a:solidFill>
                  <a:srgbClr val="068998"/>
                </a:solidFill>
              </a:rPr>
            </a:br>
            <a:r>
              <a:rPr lang="nl-NL" dirty="0">
                <a:solidFill>
                  <a:srgbClr val="068998"/>
                </a:solidFill>
              </a:rPr>
              <a:t>Periode 1</a:t>
            </a:r>
            <a:br>
              <a:rPr lang="nl-NL" dirty="0">
                <a:solidFill>
                  <a:srgbClr val="068998"/>
                </a:solidFill>
              </a:rPr>
            </a:br>
            <a:endParaRPr lang="nl-NL" dirty="0">
              <a:solidFill>
                <a:srgbClr val="068998"/>
              </a:solidFill>
            </a:endParaRPr>
          </a:p>
        </p:txBody>
      </p:sp>
      <p:sp>
        <p:nvSpPr>
          <p:cNvPr id="10" name="Ondertitel 9"/>
          <p:cNvSpPr>
            <a:spLocks noGrp="1"/>
          </p:cNvSpPr>
          <p:nvPr>
            <p:ph type="subTitle" idx="1"/>
          </p:nvPr>
        </p:nvSpPr>
        <p:spPr>
          <a:xfrm>
            <a:off x="440436" y="3896591"/>
            <a:ext cx="8534400" cy="1752600"/>
          </a:xfrm>
        </p:spPr>
        <p:txBody>
          <a:bodyPr/>
          <a:lstStyle/>
          <a:p>
            <a:r>
              <a:rPr lang="nl-NL" dirty="0">
                <a:solidFill>
                  <a:srgbClr val="F61A53"/>
                </a:solidFill>
              </a:rPr>
              <a:t>Alles voor een </a:t>
            </a:r>
            <a:r>
              <a:rPr lang="nl-NL" dirty="0" err="1">
                <a:solidFill>
                  <a:srgbClr val="F61A53"/>
                </a:solidFill>
              </a:rPr>
              <a:t>eco</a:t>
            </a:r>
            <a:r>
              <a:rPr lang="nl-NL" dirty="0">
                <a:solidFill>
                  <a:srgbClr val="F61A53"/>
                </a:solidFill>
              </a:rPr>
              <a:t>-positief leven</a:t>
            </a:r>
          </a:p>
        </p:txBody>
      </p:sp>
    </p:spTree>
    <p:extLst>
      <p:ext uri="{BB962C8B-B14F-4D97-AF65-F5344CB8AC3E}">
        <p14:creationId xmlns:p14="http://schemas.microsoft.com/office/powerpoint/2010/main" val="105843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Meeste Impact </a:t>
            </a:r>
          </a:p>
          <a:p>
            <a:pPr lvl="1"/>
            <a:r>
              <a:rPr lang="nl-NL" dirty="0"/>
              <a:t>Spullen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Meeste effort nu:</a:t>
            </a:r>
          </a:p>
          <a:p>
            <a:pPr lvl="1"/>
            <a:r>
              <a:rPr lang="nl-NL" dirty="0"/>
              <a:t>Wonen </a:t>
            </a:r>
          </a:p>
          <a:p>
            <a:pPr lvl="1"/>
            <a:r>
              <a:rPr lang="nl-NL" dirty="0"/>
              <a:t>Vervoer </a:t>
            </a:r>
          </a:p>
          <a:p>
            <a:pPr lvl="1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F72A67-632B-46D7-87BA-761A34D72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74"/>
          <a:stretch/>
        </p:blipFill>
        <p:spPr>
          <a:xfrm>
            <a:off x="7126357" y="-1206"/>
            <a:ext cx="5065644" cy="68592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Top 10 samengevat in 4 sectoren</a:t>
            </a:r>
          </a:p>
        </p:txBody>
      </p:sp>
    </p:spTree>
    <p:extLst>
      <p:ext uri="{BB962C8B-B14F-4D97-AF65-F5344CB8AC3E}">
        <p14:creationId xmlns:p14="http://schemas.microsoft.com/office/powerpoint/2010/main" val="2552409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Spullen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5043"/>
            <a:ext cx="12211482" cy="58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93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098" y="332656"/>
            <a:ext cx="10536084" cy="648072"/>
          </a:xfrm>
        </p:spPr>
        <p:txBody>
          <a:bodyPr/>
          <a:lstStyle/>
          <a:p>
            <a:r>
              <a:rPr lang="nl-NL" dirty="0"/>
              <a:t>Spullen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64097" y="1196753"/>
            <a:ext cx="10618304" cy="4929411"/>
          </a:xfrm>
        </p:spPr>
        <p:txBody>
          <a:bodyPr/>
          <a:lstStyle/>
          <a:p>
            <a:r>
              <a:rPr lang="nl-NL" dirty="0"/>
              <a:t>Grote impact!</a:t>
            </a:r>
          </a:p>
          <a:p>
            <a:endParaRPr lang="nl-NL" dirty="0"/>
          </a:p>
          <a:p>
            <a:r>
              <a:rPr lang="nl-NL" dirty="0"/>
              <a:t>Spullen met…</a:t>
            </a:r>
          </a:p>
          <a:p>
            <a:pPr marL="0" indent="0">
              <a:buNone/>
            </a:pPr>
            <a:r>
              <a:rPr lang="nl-NL" dirty="0"/>
              <a:t>    en zonder stekker.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386BA48-8AD1-46C6-8DC6-61E5D9FC3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643" y="1869342"/>
            <a:ext cx="6502539" cy="381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08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Spullen uitgesplitst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8" y="1196753"/>
            <a:ext cx="4143638" cy="4929411"/>
          </a:xfrm>
        </p:spPr>
        <p:txBody>
          <a:bodyPr/>
          <a:lstStyle/>
          <a:p>
            <a:r>
              <a:rPr lang="nl-NL" dirty="0"/>
              <a:t>Boeken</a:t>
            </a:r>
          </a:p>
          <a:p>
            <a:r>
              <a:rPr lang="nl-NL" dirty="0"/>
              <a:t>Gadgets </a:t>
            </a:r>
          </a:p>
          <a:p>
            <a:r>
              <a:rPr lang="nl-NL" dirty="0"/>
              <a:t>Kleding </a:t>
            </a:r>
          </a:p>
          <a:p>
            <a:r>
              <a:rPr lang="nl-NL" dirty="0"/>
              <a:t>Tassen </a:t>
            </a:r>
          </a:p>
          <a:p>
            <a:r>
              <a:rPr lang="nl-NL" dirty="0"/>
              <a:t>Tuingereedschap </a:t>
            </a:r>
          </a:p>
          <a:p>
            <a:r>
              <a:rPr lang="nl-NL" dirty="0"/>
              <a:t>Elektronische apparaten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63AB7A9-64FB-45C3-A7CF-DF4B5BF6B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034" y="1196753"/>
            <a:ext cx="5056291" cy="45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42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Slimme spullen elektronica en data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87263" y="1196753"/>
            <a:ext cx="7995137" cy="492941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Verbruik thuis en dataverkeer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DA56-30F6-4EB5-A11F-D5BB07ABB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784" y="1587116"/>
            <a:ext cx="7657207" cy="42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26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28" y="-220798"/>
            <a:ext cx="6163340" cy="718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56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302335-2CBC-4F94-A0C0-B1E30DF10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10" y="1110344"/>
            <a:ext cx="9470002" cy="49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57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Top 10 </a:t>
            </a:r>
            <a:r>
              <a:rPr lang="nl-NL" dirty="0" err="1"/>
              <a:t>Revisited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B484FEC-C2C0-43DC-AC75-996225316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243" y="0"/>
            <a:ext cx="5373757" cy="67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0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EB6CCF1-37A4-4075-B3BE-DE8811FFA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"/>
          <a:stretch/>
        </p:blipFill>
        <p:spPr>
          <a:xfrm rot="10800000">
            <a:off x="4621370" y="0"/>
            <a:ext cx="4182269" cy="6858000"/>
          </a:xfrm>
          <a:prstGeom prst="rect">
            <a:avLst/>
          </a:prstGeom>
        </p:spPr>
      </p:pic>
      <p:sp>
        <p:nvSpPr>
          <p:cNvPr id="5" name="Vrije vorm 4"/>
          <p:cNvSpPr/>
          <p:nvPr/>
        </p:nvSpPr>
        <p:spPr>
          <a:xfrm>
            <a:off x="2887627" y="-298158"/>
            <a:ext cx="5158154" cy="6986954"/>
          </a:xfrm>
          <a:custGeom>
            <a:avLst/>
            <a:gdLst>
              <a:gd name="connsiteX0" fmla="*/ 246185 w 5158154"/>
              <a:gd name="connsiteY0" fmla="*/ 433754 h 6986954"/>
              <a:gd name="connsiteX1" fmla="*/ 234461 w 5158154"/>
              <a:gd name="connsiteY1" fmla="*/ 726831 h 6986954"/>
              <a:gd name="connsiteX2" fmla="*/ 797169 w 5158154"/>
              <a:gd name="connsiteY2" fmla="*/ 0 h 6986954"/>
              <a:gd name="connsiteX3" fmla="*/ 4923692 w 5158154"/>
              <a:gd name="connsiteY3" fmla="*/ 117231 h 6986954"/>
              <a:gd name="connsiteX4" fmla="*/ 4900246 w 5158154"/>
              <a:gd name="connsiteY4" fmla="*/ 890954 h 6986954"/>
              <a:gd name="connsiteX5" fmla="*/ 5158154 w 5158154"/>
              <a:gd name="connsiteY5" fmla="*/ 1406769 h 6986954"/>
              <a:gd name="connsiteX6" fmla="*/ 4982308 w 5158154"/>
              <a:gd name="connsiteY6" fmla="*/ 3001108 h 6986954"/>
              <a:gd name="connsiteX7" fmla="*/ 4525108 w 5158154"/>
              <a:gd name="connsiteY7" fmla="*/ 3200400 h 6986954"/>
              <a:gd name="connsiteX8" fmla="*/ 4513385 w 5158154"/>
              <a:gd name="connsiteY8" fmla="*/ 3470031 h 6986954"/>
              <a:gd name="connsiteX9" fmla="*/ 4572000 w 5158154"/>
              <a:gd name="connsiteY9" fmla="*/ 4572000 h 6986954"/>
              <a:gd name="connsiteX10" fmla="*/ 4056185 w 5158154"/>
              <a:gd name="connsiteY10" fmla="*/ 5990492 h 6986954"/>
              <a:gd name="connsiteX11" fmla="*/ 3657600 w 5158154"/>
              <a:gd name="connsiteY11" fmla="*/ 6283569 h 6986954"/>
              <a:gd name="connsiteX12" fmla="*/ 2215661 w 5158154"/>
              <a:gd name="connsiteY12" fmla="*/ 6518031 h 6986954"/>
              <a:gd name="connsiteX13" fmla="*/ 398585 w 5158154"/>
              <a:gd name="connsiteY13" fmla="*/ 6986954 h 6986954"/>
              <a:gd name="connsiteX14" fmla="*/ 0 w 5158154"/>
              <a:gd name="connsiteY14" fmla="*/ 762000 h 6986954"/>
              <a:gd name="connsiteX15" fmla="*/ 140677 w 5158154"/>
              <a:gd name="connsiteY15" fmla="*/ 480646 h 698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58154" h="6986954">
                <a:moveTo>
                  <a:pt x="246185" y="433754"/>
                </a:moveTo>
                <a:lnTo>
                  <a:pt x="234461" y="726831"/>
                </a:lnTo>
                <a:lnTo>
                  <a:pt x="797169" y="0"/>
                </a:lnTo>
                <a:lnTo>
                  <a:pt x="4923692" y="117231"/>
                </a:lnTo>
                <a:lnTo>
                  <a:pt x="4900246" y="890954"/>
                </a:lnTo>
                <a:lnTo>
                  <a:pt x="5158154" y="1406769"/>
                </a:lnTo>
                <a:lnTo>
                  <a:pt x="4982308" y="3001108"/>
                </a:lnTo>
                <a:lnTo>
                  <a:pt x="4525108" y="3200400"/>
                </a:lnTo>
                <a:lnTo>
                  <a:pt x="4513385" y="3470031"/>
                </a:lnTo>
                <a:lnTo>
                  <a:pt x="4572000" y="4572000"/>
                </a:lnTo>
                <a:lnTo>
                  <a:pt x="4056185" y="5990492"/>
                </a:lnTo>
                <a:lnTo>
                  <a:pt x="3657600" y="6283569"/>
                </a:lnTo>
                <a:lnTo>
                  <a:pt x="2215661" y="6518031"/>
                </a:lnTo>
                <a:lnTo>
                  <a:pt x="398585" y="6986954"/>
                </a:lnTo>
                <a:lnTo>
                  <a:pt x="0" y="762000"/>
                </a:lnTo>
                <a:lnTo>
                  <a:pt x="140677" y="480646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5E6C056-FA2F-456D-8CE6-4478239030DF}"/>
              </a:ext>
            </a:extLst>
          </p:cNvPr>
          <p:cNvSpPr/>
          <p:nvPr/>
        </p:nvSpPr>
        <p:spPr>
          <a:xfrm>
            <a:off x="7172960" y="656692"/>
            <a:ext cx="1229360" cy="1751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Case Vliegen</a:t>
            </a:r>
          </a:p>
        </p:txBody>
      </p:sp>
    </p:spTree>
    <p:extLst>
      <p:ext uri="{BB962C8B-B14F-4D97-AF65-F5344CB8AC3E}">
        <p14:creationId xmlns:p14="http://schemas.microsoft.com/office/powerpoint/2010/main" val="3602987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00" y="1196975"/>
            <a:ext cx="5387062" cy="4929188"/>
          </a:xfrm>
        </p:spPr>
      </p:pic>
    </p:spTree>
    <p:extLst>
      <p:ext uri="{BB962C8B-B14F-4D97-AF65-F5344CB8AC3E}">
        <p14:creationId xmlns:p14="http://schemas.microsoft.com/office/powerpoint/2010/main" val="184410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Verborgen impact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8" y="1196753"/>
            <a:ext cx="8218512" cy="492941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De schadelijke </a:t>
            </a:r>
            <a:r>
              <a:rPr lang="nl-NL" dirty="0" err="1"/>
              <a:t>milieu-effecten</a:t>
            </a:r>
            <a:r>
              <a:rPr lang="nl-NL" dirty="0"/>
              <a:t> die voortkomen uit onze levensstijl maar die we niet direct zien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Bijvoorbeeld zichtbare impact van verpakking van tomaat, biefstuk of laptop die je koopt maar niet….</a:t>
            </a:r>
          </a:p>
          <a:p>
            <a:pPr marL="0" indent="0">
              <a:buNone/>
            </a:pPr>
            <a:r>
              <a:rPr lang="nl-NL" dirty="0"/>
              <a:t>de verborgen impact van het maken van die producten zelf, tomatenplant, koe, mijnbouw, olie…</a:t>
            </a:r>
          </a:p>
        </p:txBody>
      </p:sp>
    </p:spTree>
    <p:extLst>
      <p:ext uri="{BB962C8B-B14F-4D97-AF65-F5344CB8AC3E}">
        <p14:creationId xmlns:p14="http://schemas.microsoft.com/office/powerpoint/2010/main" val="301335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0BC2189-7643-4956-8688-5ADDA8C2C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980728"/>
            <a:ext cx="7983415" cy="532227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86AF04F-32B9-4502-A218-CA42AEBCB360}"/>
              </a:ext>
            </a:extLst>
          </p:cNvPr>
          <p:cNvSpPr txBox="1"/>
          <p:nvPr/>
        </p:nvSpPr>
        <p:spPr>
          <a:xfrm>
            <a:off x="2198077" y="5416062"/>
            <a:ext cx="819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solidFill>
                  <a:schemeClr val="bg1"/>
                </a:solidFill>
              </a:rPr>
              <a:t>What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the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world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eat</a:t>
            </a:r>
            <a:r>
              <a:rPr lang="nl-NL" sz="3200" dirty="0">
                <a:solidFill>
                  <a:schemeClr val="bg1"/>
                </a:solidFill>
              </a:rPr>
              <a:t>: Amerika</a:t>
            </a:r>
          </a:p>
        </p:txBody>
      </p:sp>
    </p:spTree>
    <p:extLst>
      <p:ext uri="{BB962C8B-B14F-4D97-AF65-F5344CB8AC3E}">
        <p14:creationId xmlns:p14="http://schemas.microsoft.com/office/powerpoint/2010/main" val="3992267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 van eetpatroon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CAC0D2-BF07-4EC0-B435-6FA286C8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741" y="1465214"/>
            <a:ext cx="7858953" cy="436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1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6512" y="332656"/>
            <a:ext cx="9373670" cy="648072"/>
          </a:xfrm>
        </p:spPr>
        <p:txBody>
          <a:bodyPr/>
          <a:lstStyle/>
          <a:p>
            <a:r>
              <a:rPr lang="nl-NL" dirty="0"/>
              <a:t>Biologische of industriële landbouw</a:t>
            </a: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</p:nvPr>
        </p:nvGraphicFramePr>
        <p:xfrm>
          <a:off x="2126511" y="1196975"/>
          <a:ext cx="9877646" cy="3403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38823">
                  <a:extLst>
                    <a:ext uri="{9D8B030D-6E8A-4147-A177-3AD203B41FA5}">
                      <a16:colId xmlns:a16="http://schemas.microsoft.com/office/drawing/2014/main" val="2591157578"/>
                    </a:ext>
                  </a:extLst>
                </a:gridCol>
                <a:gridCol w="4938823">
                  <a:extLst>
                    <a:ext uri="{9D8B030D-6E8A-4147-A177-3AD203B41FA5}">
                      <a16:colId xmlns:a16="http://schemas.microsoft.com/office/drawing/2014/main" val="710200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Biologisch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Industrieel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766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Behoud natuur bodemkwaliteit</a:t>
                      </a:r>
                      <a:r>
                        <a:rPr lang="nl-NL" baseline="0" dirty="0"/>
                        <a:t> en diversiteit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Efficiënt gebruik van 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566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Verschillende gewassen samen met natuurlijke begroeiing rondom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Monocultuur</a:t>
                      </a:r>
                      <a:r>
                        <a:rPr lang="nl-NL" baseline="0" dirty="0"/>
                        <a:t> met kans op ziektes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94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Natuurlijke mest en bestrijdingsmiddelen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Kunstmest en synthetische bestrijdingsmiddelen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768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Geen manipulatie, toevoegingen</a:t>
                      </a:r>
                      <a:r>
                        <a:rPr lang="nl-NL" baseline="0" dirty="0"/>
                        <a:t> of conserveringsmiddelen, beperkt houdbaar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Genetische</a:t>
                      </a:r>
                      <a:r>
                        <a:rPr lang="nl-NL" baseline="0" dirty="0"/>
                        <a:t> manipulatie, toevoegingen, conserveringsmiddelen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70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20/30% meer grond,</a:t>
                      </a:r>
                      <a:r>
                        <a:rPr lang="nl-NL" baseline="0" dirty="0"/>
                        <a:t> duurder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Efficiënt en goedkoper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300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Kleiner</a:t>
                      </a:r>
                      <a:r>
                        <a:rPr lang="nl-NL" baseline="0" dirty="0"/>
                        <a:t> voorverpakt &gt; gezondere eetstijl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Groter voorverpakt waardoor meer consumptie en meer restjes/afval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584718"/>
                  </a:ext>
                </a:extLst>
              </a:tr>
            </a:tbl>
          </a:graphicData>
        </a:graphic>
      </p:graphicFrame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b="49712"/>
          <a:stretch/>
        </p:blipFill>
        <p:spPr>
          <a:xfrm>
            <a:off x="2140688" y="4677300"/>
            <a:ext cx="4924646" cy="18573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157" y="4690618"/>
            <a:ext cx="49530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48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B2B0BA-D9FB-4167-842A-D01BE93C6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061" y="332656"/>
            <a:ext cx="3509120" cy="648072"/>
          </a:xfrm>
        </p:spPr>
        <p:txBody>
          <a:bodyPr/>
          <a:lstStyle/>
          <a:p>
            <a:r>
              <a:rPr lang="nl-NL" dirty="0"/>
              <a:t>Keuzeboom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2AA6697-9C68-405E-9106-B0C6DB38B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3488"/>
            <a:ext cx="5377070" cy="6771480"/>
          </a:xfrm>
        </p:spPr>
      </p:pic>
    </p:spTree>
    <p:extLst>
      <p:ext uri="{BB962C8B-B14F-4D97-AF65-F5344CB8AC3E}">
        <p14:creationId xmlns:p14="http://schemas.microsoft.com/office/powerpoint/2010/main" val="2728992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26" y="293234"/>
            <a:ext cx="6451255" cy="65647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Case Rundvlees</a:t>
            </a:r>
          </a:p>
        </p:txBody>
      </p:sp>
    </p:spTree>
    <p:extLst>
      <p:ext uri="{BB962C8B-B14F-4D97-AF65-F5344CB8AC3E}">
        <p14:creationId xmlns:p14="http://schemas.microsoft.com/office/powerpoint/2010/main" val="2691077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keten van Rundvlees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13"/>
          <a:stretch/>
        </p:blipFill>
        <p:spPr>
          <a:xfrm>
            <a:off x="-376061" y="1446028"/>
            <a:ext cx="12774264" cy="3859618"/>
          </a:xfrm>
        </p:spPr>
      </p:pic>
    </p:spTree>
    <p:extLst>
      <p:ext uri="{BB962C8B-B14F-4D97-AF65-F5344CB8AC3E}">
        <p14:creationId xmlns:p14="http://schemas.microsoft.com/office/powerpoint/2010/main" val="3734565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24924111-3D70-41F4-AAFA-3AC2AEE37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61" y="0"/>
            <a:ext cx="10377397" cy="730076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49278" y="1166961"/>
            <a:ext cx="6621024" cy="4929411"/>
          </a:xfrm>
        </p:spPr>
        <p:txBody>
          <a:bodyPr/>
          <a:lstStyle/>
          <a:p>
            <a:r>
              <a:rPr lang="nl-NL" dirty="0"/>
              <a:t>Ontbossing voor veevoer</a:t>
            </a:r>
          </a:p>
          <a:p>
            <a:r>
              <a:rPr lang="nl-NL" dirty="0"/>
              <a:t>Hoog waterverbruik</a:t>
            </a:r>
          </a:p>
          <a:p>
            <a:r>
              <a:rPr lang="nl-NL" dirty="0"/>
              <a:t>Uitstoot broeikasgassen door koeien</a:t>
            </a:r>
          </a:p>
          <a:p>
            <a:r>
              <a:rPr lang="nl-NL" dirty="0"/>
              <a:t>Landgebruik </a:t>
            </a:r>
          </a:p>
          <a:p>
            <a:r>
              <a:rPr lang="nl-NL" dirty="0"/>
              <a:t>Vermesting en verzuring</a:t>
            </a:r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3056894" y="3104963"/>
            <a:ext cx="6858001" cy="648072"/>
          </a:xfrm>
        </p:spPr>
        <p:txBody>
          <a:bodyPr/>
          <a:lstStyle/>
          <a:p>
            <a:r>
              <a:rPr lang="nl-NL" dirty="0"/>
              <a:t>Case Rundvlees Water en CO2</a:t>
            </a:r>
          </a:p>
        </p:txBody>
      </p:sp>
    </p:spTree>
    <p:extLst>
      <p:ext uri="{BB962C8B-B14F-4D97-AF65-F5344CB8AC3E}">
        <p14:creationId xmlns:p14="http://schemas.microsoft.com/office/powerpoint/2010/main" val="39636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 van je huis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144387-0EF8-432C-B5B1-D1C3DCF7E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635" y="1336609"/>
            <a:ext cx="7948150" cy="40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72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77DAB13D-96E6-FB41-8934-5B108B7F6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31" y="1117989"/>
            <a:ext cx="5832203" cy="4622021"/>
          </a:xfrm>
          <a:noFill/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22228AE-62F3-4515-98BB-E83724A2D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9" t="4202" r="23162" b="3042"/>
          <a:stretch/>
        </p:blipFill>
        <p:spPr>
          <a:xfrm>
            <a:off x="9834466" y="4524728"/>
            <a:ext cx="1871534" cy="12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45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Case Badkamer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779F512-EC33-4B0C-9D92-6B1FFE77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66" y="1800808"/>
            <a:ext cx="6270332" cy="389600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B0C576A-5F27-41FD-8A0E-F0C431008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3" r="11563"/>
          <a:stretch/>
        </p:blipFill>
        <p:spPr>
          <a:xfrm>
            <a:off x="6643396" y="1993949"/>
            <a:ext cx="5039175" cy="35628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9489FD0-EBB7-4B24-AFCB-F9512792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56785"/>
            <a:ext cx="187163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71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Wij importeren impact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99" y="-15622"/>
            <a:ext cx="12221299" cy="6873622"/>
          </a:xfrm>
        </p:spPr>
      </p:pic>
      <p:sp>
        <p:nvSpPr>
          <p:cNvPr id="5" name="Tekstvak 4"/>
          <p:cNvSpPr txBox="1"/>
          <p:nvPr/>
        </p:nvSpPr>
        <p:spPr>
          <a:xfrm>
            <a:off x="7772400" y="805786"/>
            <a:ext cx="560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Segoe Print" panose="02000600000000000000" pitchFamily="2" charset="0"/>
              </a:rPr>
              <a:t>Wij importeren impact</a:t>
            </a:r>
          </a:p>
        </p:txBody>
      </p:sp>
    </p:spTree>
    <p:extLst>
      <p:ext uri="{BB962C8B-B14F-4D97-AF65-F5344CB8AC3E}">
        <p14:creationId xmlns:p14="http://schemas.microsoft.com/office/powerpoint/2010/main" val="3633906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 wind of kolen?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0"/>
          <a:stretch/>
        </p:blipFill>
        <p:spPr>
          <a:xfrm>
            <a:off x="2720922" y="1105757"/>
            <a:ext cx="8643764" cy="4887331"/>
          </a:xfrm>
          <a:prstGeom prst="rect">
            <a:avLst/>
          </a:prstGeom>
        </p:spPr>
      </p:pic>
      <p:sp>
        <p:nvSpPr>
          <p:cNvPr id="10" name="Tekstvak 9">
            <a:hlinkClick r:id="rId3"/>
            <a:extLst>
              <a:ext uri="{FF2B5EF4-FFF2-40B4-BE49-F238E27FC236}">
                <a16:creationId xmlns:a16="http://schemas.microsoft.com/office/drawing/2014/main" id="{7D51D491-C6CA-B44F-BDA8-DCA329C490CD}"/>
              </a:ext>
            </a:extLst>
          </p:cNvPr>
          <p:cNvSpPr txBox="1"/>
          <p:nvPr/>
        </p:nvSpPr>
        <p:spPr>
          <a:xfrm>
            <a:off x="651165" y="1925782"/>
            <a:ext cx="1745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hlinkClick r:id="rId3"/>
              </a:rPr>
              <a:t>https://www.deingenieur.nl/artikel/energie-technologiekaart</a:t>
            </a:r>
            <a:r>
              <a:rPr lang="nl-NL" sz="1600" dirty="0"/>
              <a:t>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F4D26EF-0A06-41F9-96BF-4C061A804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6" y="5532730"/>
            <a:ext cx="187163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07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87" r="3587"/>
          <a:stretch/>
        </p:blipFill>
        <p:spPr>
          <a:xfrm>
            <a:off x="2639616" y="1552379"/>
            <a:ext cx="7012497" cy="3753241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09039D7-276E-436F-AF22-6A80E180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6" y="5532730"/>
            <a:ext cx="187163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86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FE66D6-1851-4F9D-B03B-344C12F24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2CA3FD9-6326-40E6-815A-7FCC838D4B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911369"/>
              </p:ext>
            </p:extLst>
          </p:nvPr>
        </p:nvGraphicFramePr>
        <p:xfrm>
          <a:off x="0" y="0"/>
          <a:ext cx="12192000" cy="6858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497605707"/>
                    </a:ext>
                  </a:extLst>
                </a:gridCol>
                <a:gridCol w="7162800">
                  <a:extLst>
                    <a:ext uri="{9D8B030D-6E8A-4147-A177-3AD203B41FA5}">
                      <a16:colId xmlns:a16="http://schemas.microsoft.com/office/drawing/2014/main" val="1917415321"/>
                    </a:ext>
                  </a:extLst>
                </a:gridCol>
              </a:tblGrid>
              <a:tr h="3192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180340" algn="l"/>
                        </a:tabLs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</a:rPr>
                        <a:t>Begrippen De verborgen impact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 anchor="ctr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874978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</a:rPr>
                        <a:t>Begrip</a:t>
                      </a:r>
                      <a:endParaRPr lang="nl-N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effectLst/>
                        </a:rPr>
                        <a:t>Wat moet je weten?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 anchor="ctr"/>
                </a:tc>
                <a:extLst>
                  <a:ext uri="{0D108BD9-81ED-4DB2-BD59-A6C34878D82A}">
                    <a16:rowId xmlns:a16="http://schemas.microsoft.com/office/drawing/2014/main" val="734161384"/>
                  </a:ext>
                </a:extLst>
              </a:tr>
              <a:tr h="287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</a:rPr>
                        <a:t>Verborgen Impact 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Begrip kennen en uitleggen wat er mee bedoeld wordt </a:t>
                      </a:r>
                      <a:endParaRPr lang="nl-N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3915338075"/>
                  </a:ext>
                </a:extLst>
              </a:tr>
              <a:tr h="7931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</a:rPr>
                        <a:t>Soorten Impact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Welke soorten impact op het ecosysteem worden onderscheiden. Je kunt uitleggen wat er mee wordt bedoeld en je concrete voorbeelden noemen van de verschillende soorten impact</a:t>
                      </a:r>
                      <a:endParaRPr lang="nl-N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2383405572"/>
                  </a:ext>
                </a:extLst>
              </a:tr>
              <a:tr h="585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</a:rPr>
                        <a:t>Keten van impact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Benoemen wat het begrip betekent en een voorbeeld kunnen geven van de impact in de verschillende onderdelen van een productieketen</a:t>
                      </a:r>
                      <a:endParaRPr lang="nl-N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3077955206"/>
                  </a:ext>
                </a:extLst>
              </a:tr>
              <a:tr h="524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</a:rPr>
                        <a:t>Impact top 10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Je kunt de top 10 van de verborgen impact benoemen, in volgorde plaatsen en indelen in de 4 sectoren</a:t>
                      </a:r>
                      <a:endParaRPr lang="nl-N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2128000948"/>
                  </a:ext>
                </a:extLst>
              </a:tr>
              <a:tr h="287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</a:rPr>
                        <a:t>Keuzeboom 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Welke stappen kun je zetten om de impact van je voedsel te verkleinen.  </a:t>
                      </a:r>
                      <a:endParaRPr lang="nl-N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3090846484"/>
                  </a:ext>
                </a:extLst>
              </a:tr>
              <a:tr h="255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</a:rPr>
                        <a:t>Biologische versus industriële landbouw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Kenmerken en verschillen kunnen benoemen</a:t>
                      </a:r>
                      <a:endParaRPr lang="nl-N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2348195204"/>
                  </a:ext>
                </a:extLst>
              </a:tr>
              <a:tr h="524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</a:rPr>
                        <a:t>Rundvlees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Beschrijving van de case rundvlees en de verschillende soorten impact bij de productie van rundvlees </a:t>
                      </a:r>
                      <a:endParaRPr lang="nl-N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2243853763"/>
                  </a:ext>
                </a:extLst>
              </a:tr>
              <a:tr h="524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</a:rPr>
                        <a:t>Spijkerbroek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Beschrijving van de case spijkerbroek en de verschillende soorten impact bij de productie van een spijkerbroek </a:t>
                      </a:r>
                      <a:endParaRPr lang="nl-N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163896432"/>
                  </a:ext>
                </a:extLst>
              </a:tr>
              <a:tr h="524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</a:rPr>
                        <a:t>Recycling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Benoemen van verschillende soorten recycling. Vormen van recycling plaatsen in volgorde van voorkeur.  </a:t>
                      </a:r>
                      <a:endParaRPr lang="nl-N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1562970238"/>
                  </a:ext>
                </a:extLst>
              </a:tr>
              <a:tr h="11144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</a:rPr>
                        <a:t>Vervoer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Waar zit de impact van vervoer en welk aandeel hebben de verschillende onderdelen.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Verschillende transportmogelijkheden: ken de verschillen in benodigde energie per persoon per kilometer</a:t>
                      </a:r>
                      <a:endParaRPr lang="nl-N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3516914775"/>
                  </a:ext>
                </a:extLst>
              </a:tr>
              <a:tr h="576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</a:rPr>
                        <a:t>Huis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Waar verdwijnt de warmte in je huis, welke maatregelen kun je hiertegen nemen.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>
                          <a:effectLst/>
                        </a:rPr>
                        <a:t>Energielabels en de verbetering daarvan.</a:t>
                      </a:r>
                      <a:endParaRPr lang="nl-N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46668823"/>
                  </a:ext>
                </a:extLst>
              </a:tr>
              <a:tr h="255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</a:rPr>
                        <a:t>Energie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600" dirty="0">
                          <a:effectLst/>
                        </a:rPr>
                        <a:t>Impact van verschillende energiesoorten. </a:t>
                      </a:r>
                      <a:endParaRPr lang="nl-N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03" marR="55903" marT="0" marB="0"/>
                </a:tc>
                <a:extLst>
                  <a:ext uri="{0D108BD9-81ED-4DB2-BD59-A6C34878D82A}">
                    <a16:rowId xmlns:a16="http://schemas.microsoft.com/office/drawing/2014/main" val="3234403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134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Soorten impact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256" y="1119674"/>
            <a:ext cx="8171478" cy="5184088"/>
          </a:xfrm>
        </p:spPr>
      </p:pic>
    </p:spTree>
    <p:extLst>
      <p:ext uri="{BB962C8B-B14F-4D97-AF65-F5344CB8AC3E}">
        <p14:creationId xmlns:p14="http://schemas.microsoft.com/office/powerpoint/2010/main" val="2406407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 schaakbord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974" y="1417637"/>
            <a:ext cx="4262426" cy="4525963"/>
          </a:xfrm>
        </p:spPr>
      </p:pic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1935174" y="1417638"/>
            <a:ext cx="5384800" cy="4525963"/>
          </a:xfrm>
        </p:spPr>
        <p:txBody>
          <a:bodyPr/>
          <a:lstStyle/>
          <a:p>
            <a:r>
              <a:rPr lang="nl-NL" dirty="0"/>
              <a:t>Vaak focus op slechts 1 impact, bv klimaat…</a:t>
            </a:r>
          </a:p>
          <a:p>
            <a:r>
              <a:rPr lang="nl-NL" dirty="0"/>
              <a:t>Daardoor geen idee van andere aspecten en of klimaat de oplossing is…</a:t>
            </a:r>
          </a:p>
          <a:p>
            <a:endParaRPr lang="nl-NL" dirty="0"/>
          </a:p>
          <a:p>
            <a:r>
              <a:rPr lang="nl-NL" dirty="0"/>
              <a:t>Met focus op “paard” ga je het spel niet winnen..</a:t>
            </a: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6888480" y="5913120"/>
            <a:ext cx="569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61A53"/>
                </a:solidFill>
              </a:rPr>
              <a:t>Soorten impact op ecosysteem</a:t>
            </a:r>
          </a:p>
          <a:p>
            <a:r>
              <a:rPr lang="nl-NL" dirty="0">
                <a:solidFill>
                  <a:srgbClr val="251720"/>
                </a:solidFill>
              </a:rPr>
              <a:t>Keten achter dagelijks leven van mijnbouw tot afdanken</a:t>
            </a:r>
          </a:p>
        </p:txBody>
      </p:sp>
    </p:spTree>
    <p:extLst>
      <p:ext uri="{BB962C8B-B14F-4D97-AF65-F5344CB8AC3E}">
        <p14:creationId xmlns:p14="http://schemas.microsoft.com/office/powerpoint/2010/main" val="1489347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423" y="1689166"/>
            <a:ext cx="9111747" cy="34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1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7114" y="672898"/>
            <a:ext cx="8860565" cy="648072"/>
          </a:xfrm>
        </p:spPr>
        <p:txBody>
          <a:bodyPr/>
          <a:lstStyle/>
          <a:p>
            <a:r>
              <a:rPr lang="nl-NL" dirty="0"/>
              <a:t>Aandeel verborgen impact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414130" y="1505097"/>
            <a:ext cx="5128411" cy="4929411"/>
          </a:xfrm>
        </p:spPr>
        <p:txBody>
          <a:bodyPr/>
          <a:lstStyle/>
          <a:p>
            <a:r>
              <a:rPr lang="nl-NL" dirty="0"/>
              <a:t>4/5 van impact niet zichtbaar</a:t>
            </a:r>
          </a:p>
          <a:p>
            <a:r>
              <a:rPr lang="nl-NL" dirty="0"/>
              <a:t>Impact is dus enorm…</a:t>
            </a:r>
          </a:p>
          <a:p>
            <a:r>
              <a:rPr lang="nl-NL" dirty="0"/>
              <a:t>Blinde vlek…</a:t>
            </a:r>
          </a:p>
          <a:p>
            <a:endParaRPr lang="nl-NL" dirty="0"/>
          </a:p>
          <a:p>
            <a:r>
              <a:rPr lang="nl-NL" dirty="0"/>
              <a:t>Moeten terug naar 25% van huidige impact voor draagkracht planeet</a:t>
            </a:r>
          </a:p>
          <a:p>
            <a:r>
              <a:rPr lang="nl-NL" dirty="0"/>
              <a:t>Des te belangrijker is het om te kijken naar de complete impact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2CFE82-5C10-4554-A7DE-1C6C0641A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541" y="0"/>
            <a:ext cx="5649459" cy="564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8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7625" y="569946"/>
            <a:ext cx="8860565" cy="648072"/>
          </a:xfrm>
        </p:spPr>
        <p:txBody>
          <a:bodyPr/>
          <a:lstStyle/>
          <a:p>
            <a:r>
              <a:rPr lang="nl-NL" dirty="0"/>
              <a:t>De Impact Top 10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257701" y="1218018"/>
            <a:ext cx="8846773" cy="4929411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A618D61-A77D-4376-80BA-EF59CE98E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67"/>
          <a:stretch/>
        </p:blipFill>
        <p:spPr>
          <a:xfrm>
            <a:off x="6097875" y="0"/>
            <a:ext cx="6094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09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4 Sectoren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Top 10 samen gevat resulteert in 4 sectoren</a:t>
            </a:r>
          </a:p>
          <a:p>
            <a:pPr lvl="1"/>
            <a:r>
              <a:rPr lang="nl-NL" dirty="0"/>
              <a:t>Spullen</a:t>
            </a:r>
          </a:p>
          <a:p>
            <a:pPr lvl="1"/>
            <a:r>
              <a:rPr lang="nl-NL" dirty="0"/>
              <a:t>Vervoer</a:t>
            </a:r>
          </a:p>
          <a:p>
            <a:pPr lvl="1"/>
            <a:r>
              <a:rPr lang="nl-NL" dirty="0"/>
              <a:t>Eten &amp; drinken</a:t>
            </a:r>
          </a:p>
          <a:p>
            <a:pPr lvl="1"/>
            <a:r>
              <a:rPr lang="nl-NL" dirty="0"/>
              <a:t>Wonen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F1584B4-4F06-4934-8105-C1999606C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884" y="3452735"/>
            <a:ext cx="7344812" cy="243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3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3" ma:contentTypeDescription="Een nieuw document maken." ma:contentTypeScope="" ma:versionID="bd0271150be9f8e9bec974e355b2f8a7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59377b08247893b8b844217c25199b5d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FF143-0ABB-4CFF-A5DD-2BA0E6EC906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28AC8B8-30A1-46B1-8D40-EB3B7523D4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f0c93-2979-4f27-aab2-70de95932352"/>
    <ds:schemaRef ds:uri="c6f82ce1-f6df-49a5-8b49-cf8409a27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660</Words>
  <Application>Microsoft Office PowerPoint</Application>
  <PresentationFormat>Breedbeeld</PresentationFormat>
  <Paragraphs>130</Paragraphs>
  <Slides>32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Segoe Print</vt:lpstr>
      <vt:lpstr>Kantoorthema</vt:lpstr>
      <vt:lpstr>PowerPoint-presentatie</vt:lpstr>
      <vt:lpstr>Verborgen impact</vt:lpstr>
      <vt:lpstr>Wij importeren impact</vt:lpstr>
      <vt:lpstr>Soorten impact</vt:lpstr>
      <vt:lpstr>Impact schaakbord</vt:lpstr>
      <vt:lpstr>PowerPoint-presentatie</vt:lpstr>
      <vt:lpstr>Aandeel verborgen impact</vt:lpstr>
      <vt:lpstr>De Impact Top 10</vt:lpstr>
      <vt:lpstr> 4 Sectoren </vt:lpstr>
      <vt:lpstr>Top 10 samengevat in 4 sectoren</vt:lpstr>
      <vt:lpstr>Spullen</vt:lpstr>
      <vt:lpstr>Spullen</vt:lpstr>
      <vt:lpstr>Spullen uitgesplitst</vt:lpstr>
      <vt:lpstr>Slimme spullen elektronica en data</vt:lpstr>
      <vt:lpstr>PowerPoint-presentatie</vt:lpstr>
      <vt:lpstr>Vervoer</vt:lpstr>
      <vt:lpstr>Top 10 Revisited</vt:lpstr>
      <vt:lpstr>Case Vliegen</vt:lpstr>
      <vt:lpstr>Auto: Benzine vs Elektrisch</vt:lpstr>
      <vt:lpstr>Eten en drinken</vt:lpstr>
      <vt:lpstr>Impact van eetpatroon</vt:lpstr>
      <vt:lpstr>Biologische of industriële landbouw</vt:lpstr>
      <vt:lpstr>Keuzeboom</vt:lpstr>
      <vt:lpstr>Case Rundvlees</vt:lpstr>
      <vt:lpstr>De keten van Rundvlees</vt:lpstr>
      <vt:lpstr>Case Rundvlees Water en CO2</vt:lpstr>
      <vt:lpstr>Impact van je huis</vt:lpstr>
      <vt:lpstr>PowerPoint-presentatie</vt:lpstr>
      <vt:lpstr>Case Badkamer</vt:lpstr>
      <vt:lpstr>Zon wind of kolen?</vt:lpstr>
      <vt:lpstr>Bouw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Stijn Weijermars</cp:lastModifiedBy>
  <cp:revision>7</cp:revision>
  <dcterms:created xsi:type="dcterms:W3CDTF">2021-07-07T07:37:45Z</dcterms:created>
  <dcterms:modified xsi:type="dcterms:W3CDTF">2021-10-18T07:49:59Z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</Properties>
</file>